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Caveat" panose="020B0604020202020204" charset="0"/>
      <p:regular r:id="rId20"/>
      <p:bold r:id="rId21"/>
    </p:embeddedFont>
    <p:embeddedFont>
      <p:font typeface="Caveat SemiBold"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2999b7a00d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2999b7a00d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999b7a00d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2999b7a00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999b7a00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2999b7a00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999b7a00d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999b7a00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2999b7a0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2999b7a0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2999b7a00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2999b7a00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2999b7a00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2999b7a00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2999b7a00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2999b7a00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2999b7a00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12999b7a00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999b7a0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2999b7a00d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2abd63dd8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2abd63dd8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2abd63dd8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2abd63dd8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88450" y="905875"/>
            <a:ext cx="8520600" cy="1254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latin typeface="Caveat"/>
                <a:ea typeface="Caveat"/>
                <a:cs typeface="Caveat"/>
                <a:sym typeface="Caveat"/>
              </a:rPr>
              <a:t>We Cannot Walk Alone</a:t>
            </a:r>
            <a:endParaRPr b="1">
              <a:latin typeface="Caveat"/>
              <a:ea typeface="Caveat"/>
              <a:cs typeface="Caveat"/>
              <a:sym typeface="Caveat"/>
            </a:endParaRPr>
          </a:p>
        </p:txBody>
      </p:sp>
      <p:sp>
        <p:nvSpPr>
          <p:cNvPr id="61" name="Google Shape;61;p14"/>
          <p:cNvSpPr txBox="1">
            <a:spLocks noGrp="1"/>
          </p:cNvSpPr>
          <p:nvPr>
            <p:ph type="subTitle" idx="1"/>
          </p:nvPr>
        </p:nvSpPr>
        <p:spPr>
          <a:xfrm>
            <a:off x="503625" y="21754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Caveat"/>
                <a:ea typeface="Caveat"/>
                <a:cs typeface="Caveat"/>
                <a:sym typeface="Caveat"/>
              </a:rPr>
              <a:t>Summer 2022 project</a:t>
            </a:r>
            <a:endParaRPr b="1">
              <a:latin typeface="Caveat"/>
              <a:ea typeface="Caveat"/>
              <a:cs typeface="Caveat"/>
              <a:sym typeface="Caveat"/>
            </a:endParaRPr>
          </a:p>
        </p:txBody>
      </p:sp>
      <p:pic>
        <p:nvPicPr>
          <p:cNvPr id="62" name="Google Shape;62;p14"/>
          <p:cNvPicPr preferRelativeResize="0"/>
          <p:nvPr/>
        </p:nvPicPr>
        <p:blipFill>
          <a:blip r:embed="rId3">
            <a:alphaModFix/>
          </a:blip>
          <a:stretch>
            <a:fillRect/>
          </a:stretch>
        </p:blipFill>
        <p:spPr>
          <a:xfrm>
            <a:off x="6120575" y="101075"/>
            <a:ext cx="2945775" cy="908500"/>
          </a:xfrm>
          <a:prstGeom prst="rect">
            <a:avLst/>
          </a:prstGeom>
          <a:noFill/>
          <a:ln>
            <a:noFill/>
          </a:ln>
        </p:spPr>
      </p:pic>
      <p:pic>
        <p:nvPicPr>
          <p:cNvPr id="63" name="Google Shape;63;p14"/>
          <p:cNvPicPr preferRelativeResize="0"/>
          <p:nvPr/>
        </p:nvPicPr>
        <p:blipFill rotWithShape="1">
          <a:blip r:embed="rId4">
            <a:alphaModFix/>
          </a:blip>
          <a:srcRect b="36511"/>
          <a:stretch/>
        </p:blipFill>
        <p:spPr>
          <a:xfrm>
            <a:off x="-19562" y="3275150"/>
            <a:ext cx="9183126" cy="1868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Caveat"/>
                <a:ea typeface="Caveat"/>
                <a:cs typeface="Caveat"/>
                <a:sym typeface="Caveat"/>
              </a:rPr>
              <a:t>We Cannot Walk Alone- Pupil Quiz Night! </a:t>
            </a:r>
            <a:endParaRPr b="1">
              <a:latin typeface="Caveat"/>
              <a:ea typeface="Caveat"/>
              <a:cs typeface="Caveat"/>
              <a:sym typeface="Caveat"/>
            </a:endParaRPr>
          </a:p>
        </p:txBody>
      </p:sp>
      <p:sp>
        <p:nvSpPr>
          <p:cNvPr id="143" name="Google Shape;143;p23"/>
          <p:cNvSpPr txBox="1">
            <a:spLocks noGrp="1"/>
          </p:cNvSpPr>
          <p:nvPr>
            <p:ph type="body" idx="1"/>
          </p:nvPr>
        </p:nvSpPr>
        <p:spPr>
          <a:xfrm>
            <a:off x="532000" y="1389119"/>
            <a:ext cx="7886700" cy="3263400"/>
          </a:xfrm>
          <a:prstGeom prst="rect">
            <a:avLst/>
          </a:prstGeom>
        </p:spPr>
        <p:txBody>
          <a:bodyPr spcFirstLastPara="1" wrap="square" lIns="68575" tIns="34275" rIns="68575" bIns="34275" anchor="t" anchorCtr="0">
            <a:normAutofit lnSpcReduction="20000"/>
          </a:bodyPr>
          <a:lstStyle/>
          <a:p>
            <a:pPr marL="0" lvl="0" indent="0" algn="l" rtl="0">
              <a:spcBef>
                <a:spcPts val="800"/>
              </a:spcBef>
              <a:spcAft>
                <a:spcPts val="0"/>
              </a:spcAft>
              <a:buNone/>
            </a:pPr>
            <a:r>
              <a:rPr lang="en" sz="2400">
                <a:latin typeface="Caveat"/>
                <a:ea typeface="Caveat"/>
                <a:cs typeface="Caveat"/>
                <a:sym typeface="Caveat"/>
              </a:rPr>
              <a:t>As a school community, we value parental involvement; our aim is to create some amazing opportunities for the children, where we hope you can help us to raise money for an incredible cause! </a:t>
            </a:r>
            <a:endParaRPr sz="2400">
              <a:latin typeface="Caveat"/>
              <a:ea typeface="Caveat"/>
              <a:cs typeface="Caveat"/>
              <a:sym typeface="Caveat"/>
            </a:endParaRPr>
          </a:p>
          <a:p>
            <a:pPr marL="0" lvl="0" indent="0" algn="l" rtl="0">
              <a:spcBef>
                <a:spcPts val="1200"/>
              </a:spcBef>
              <a:spcAft>
                <a:spcPts val="0"/>
              </a:spcAft>
              <a:buNone/>
            </a:pPr>
            <a:endParaRPr sz="2400">
              <a:latin typeface="Caveat"/>
              <a:ea typeface="Caveat"/>
              <a:cs typeface="Caveat"/>
              <a:sym typeface="Caveat"/>
            </a:endParaRPr>
          </a:p>
          <a:p>
            <a:pPr marL="0" lvl="0" indent="0" algn="l" rtl="0">
              <a:spcBef>
                <a:spcPts val="1200"/>
              </a:spcBef>
              <a:spcAft>
                <a:spcPts val="1200"/>
              </a:spcAft>
              <a:buNone/>
            </a:pPr>
            <a:r>
              <a:rPr lang="en" sz="2400">
                <a:latin typeface="Caveat"/>
                <a:ea typeface="Caveat"/>
                <a:cs typeface="Caveat"/>
                <a:sym typeface="Caveat"/>
              </a:rPr>
              <a:t>The first of our fundraising events, will be held on Thursday the 29th (Reception- Year 2) and Friday the 30th of June (Year 3-6). We will be hosting our very own quiz night - with lots of fun-filled activities for the children to enjoy. You can help by giving the children a generous budget to spend on activities and refreshments. With your support, we will make the quiz nights an incredible success! </a:t>
            </a:r>
            <a:endParaRPr sz="2400">
              <a:latin typeface="Caveat"/>
              <a:ea typeface="Caveat"/>
              <a:cs typeface="Caveat"/>
              <a:sym typeface="Caveat"/>
            </a:endParaRPr>
          </a:p>
        </p:txBody>
      </p:sp>
      <p:pic>
        <p:nvPicPr>
          <p:cNvPr id="144" name="Google Shape;144;p23"/>
          <p:cNvPicPr preferRelativeResize="0"/>
          <p:nvPr/>
        </p:nvPicPr>
        <p:blipFill>
          <a:blip r:embed="rId3">
            <a:alphaModFix/>
          </a:blip>
          <a:stretch>
            <a:fillRect/>
          </a:stretch>
        </p:blipFill>
        <p:spPr>
          <a:xfrm>
            <a:off x="0" y="38325"/>
            <a:ext cx="714575" cy="584350"/>
          </a:xfrm>
          <a:prstGeom prst="rect">
            <a:avLst/>
          </a:prstGeom>
          <a:noFill/>
          <a:ln>
            <a:noFill/>
          </a:ln>
        </p:spPr>
      </p:pic>
      <p:pic>
        <p:nvPicPr>
          <p:cNvPr id="145" name="Google Shape;145;p23"/>
          <p:cNvPicPr preferRelativeResize="0"/>
          <p:nvPr/>
        </p:nvPicPr>
        <p:blipFill>
          <a:blip r:embed="rId4">
            <a:alphaModFix/>
          </a:blip>
          <a:stretch>
            <a:fillRect/>
          </a:stretch>
        </p:blipFill>
        <p:spPr>
          <a:xfrm>
            <a:off x="6946911" y="143298"/>
            <a:ext cx="1787463" cy="1191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Caveat"/>
                <a:ea typeface="Caveat"/>
                <a:cs typeface="Caveat"/>
                <a:sym typeface="Caveat"/>
              </a:rPr>
              <a:t>We Cannot Walk Alone Sponsored Walk </a:t>
            </a:r>
            <a:endParaRPr b="1">
              <a:latin typeface="Caveat"/>
              <a:ea typeface="Caveat"/>
              <a:cs typeface="Caveat"/>
              <a:sym typeface="Caveat"/>
            </a:endParaRPr>
          </a:p>
        </p:txBody>
      </p:sp>
      <p:sp>
        <p:nvSpPr>
          <p:cNvPr id="151" name="Google Shape;151;p24"/>
          <p:cNvSpPr txBox="1">
            <a:spLocks noGrp="1"/>
          </p:cNvSpPr>
          <p:nvPr>
            <p:ph type="body" idx="1"/>
          </p:nvPr>
        </p:nvSpPr>
        <p:spPr>
          <a:xfrm>
            <a:off x="628650" y="1206350"/>
            <a:ext cx="5597400" cy="32634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a:solidFill>
                  <a:srgbClr val="222222"/>
                </a:solidFill>
                <a:latin typeface="Caveat"/>
                <a:ea typeface="Caveat"/>
                <a:cs typeface="Caveat"/>
                <a:sym typeface="Caveat"/>
              </a:rPr>
              <a:t>We want each child to have an opportunity to take part in a sponsored walk, where, with the rest of the school,  they will walk the distance from Kyiv to St Margaret's - a total of 1,421 miles!</a:t>
            </a:r>
            <a:endParaRPr>
              <a:solidFill>
                <a:srgbClr val="222222"/>
              </a:solidFill>
              <a:latin typeface="Caveat"/>
              <a:ea typeface="Caveat"/>
              <a:cs typeface="Caveat"/>
              <a:sym typeface="Caveat"/>
            </a:endParaRPr>
          </a:p>
          <a:p>
            <a:pPr marL="0" lvl="0" indent="0" algn="l" rtl="0">
              <a:lnSpc>
                <a:spcPct val="100000"/>
              </a:lnSpc>
              <a:spcBef>
                <a:spcPts val="0"/>
              </a:spcBef>
              <a:spcAft>
                <a:spcPts val="0"/>
              </a:spcAft>
              <a:buNone/>
            </a:pPr>
            <a:endParaRPr>
              <a:solidFill>
                <a:srgbClr val="222222"/>
              </a:solidFill>
              <a:latin typeface="Caveat"/>
              <a:ea typeface="Caveat"/>
              <a:cs typeface="Caveat"/>
              <a:sym typeface="Caveat"/>
            </a:endParaRPr>
          </a:p>
          <a:p>
            <a:pPr marL="0" lvl="0" indent="0" algn="l" rtl="0">
              <a:lnSpc>
                <a:spcPct val="100000"/>
              </a:lnSpc>
              <a:spcBef>
                <a:spcPts val="0"/>
              </a:spcBef>
              <a:spcAft>
                <a:spcPts val="0"/>
              </a:spcAft>
              <a:buNone/>
            </a:pPr>
            <a:r>
              <a:rPr lang="en">
                <a:solidFill>
                  <a:srgbClr val="222222"/>
                </a:solidFill>
                <a:latin typeface="Caveat"/>
                <a:ea typeface="Caveat"/>
                <a:cs typeface="Caveat"/>
                <a:sym typeface="Caveat"/>
              </a:rPr>
              <a:t>Our aim is for children to understand more about the reasons why some people are forced to leave their homes in the hope to find safety elsewhere and the effort it takes to make such a journey. </a:t>
            </a:r>
            <a:endParaRPr>
              <a:solidFill>
                <a:srgbClr val="222222"/>
              </a:solidFill>
              <a:latin typeface="Caveat"/>
              <a:ea typeface="Caveat"/>
              <a:cs typeface="Caveat"/>
              <a:sym typeface="Caveat"/>
            </a:endParaRPr>
          </a:p>
          <a:p>
            <a:pPr marL="0" lvl="0" indent="0" algn="l" rtl="0">
              <a:lnSpc>
                <a:spcPct val="100000"/>
              </a:lnSpc>
              <a:spcBef>
                <a:spcPts val="0"/>
              </a:spcBef>
              <a:spcAft>
                <a:spcPts val="0"/>
              </a:spcAft>
              <a:buNone/>
            </a:pPr>
            <a:endParaRPr>
              <a:solidFill>
                <a:srgbClr val="222222"/>
              </a:solidFill>
              <a:latin typeface="Caveat"/>
              <a:ea typeface="Caveat"/>
              <a:cs typeface="Caveat"/>
              <a:sym typeface="Caveat"/>
            </a:endParaRPr>
          </a:p>
          <a:p>
            <a:pPr marL="0" lvl="0" indent="0" algn="l" rtl="0">
              <a:lnSpc>
                <a:spcPct val="100000"/>
              </a:lnSpc>
              <a:spcBef>
                <a:spcPts val="0"/>
              </a:spcBef>
              <a:spcAft>
                <a:spcPts val="0"/>
              </a:spcAft>
              <a:buNone/>
            </a:pPr>
            <a:r>
              <a:rPr lang="en">
                <a:solidFill>
                  <a:srgbClr val="222222"/>
                </a:solidFill>
                <a:latin typeface="Caveat"/>
                <a:ea typeface="Caveat"/>
                <a:cs typeface="Caveat"/>
                <a:sym typeface="Caveat"/>
              </a:rPr>
              <a:t>The money that is raised through the sponsorship will be put towards helping these vulnerable families and to help make a change in their lives.</a:t>
            </a:r>
            <a:endParaRPr>
              <a:latin typeface="Caveat"/>
              <a:ea typeface="Caveat"/>
              <a:cs typeface="Caveat"/>
              <a:sym typeface="Caveat"/>
            </a:endParaRPr>
          </a:p>
        </p:txBody>
      </p:sp>
      <p:pic>
        <p:nvPicPr>
          <p:cNvPr id="152" name="Google Shape;152;p24"/>
          <p:cNvPicPr preferRelativeResize="0"/>
          <p:nvPr/>
        </p:nvPicPr>
        <p:blipFill>
          <a:blip r:embed="rId3">
            <a:alphaModFix/>
          </a:blip>
          <a:stretch>
            <a:fillRect/>
          </a:stretch>
        </p:blipFill>
        <p:spPr>
          <a:xfrm>
            <a:off x="83825" y="76700"/>
            <a:ext cx="714575" cy="584350"/>
          </a:xfrm>
          <a:prstGeom prst="rect">
            <a:avLst/>
          </a:prstGeom>
          <a:noFill/>
          <a:ln>
            <a:noFill/>
          </a:ln>
        </p:spPr>
      </p:pic>
      <p:pic>
        <p:nvPicPr>
          <p:cNvPr id="153" name="Google Shape;153;p24"/>
          <p:cNvPicPr preferRelativeResize="0"/>
          <p:nvPr/>
        </p:nvPicPr>
        <p:blipFill>
          <a:blip r:embed="rId4">
            <a:alphaModFix/>
          </a:blip>
          <a:stretch>
            <a:fillRect/>
          </a:stretch>
        </p:blipFill>
        <p:spPr>
          <a:xfrm>
            <a:off x="6408425" y="2249394"/>
            <a:ext cx="2613150" cy="2613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720775" y="4901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a:latin typeface="Caveat"/>
                <a:ea typeface="Caveat"/>
                <a:cs typeface="Caveat"/>
                <a:sym typeface="Caveat"/>
              </a:rPr>
              <a:t>We Cannot Walk Alone community Enterprise Day </a:t>
            </a:r>
            <a:endParaRPr sz="2900" b="1">
              <a:latin typeface="Caveat"/>
              <a:ea typeface="Caveat"/>
              <a:cs typeface="Caveat"/>
              <a:sym typeface="Caveat"/>
            </a:endParaRPr>
          </a:p>
        </p:txBody>
      </p:sp>
      <p:sp>
        <p:nvSpPr>
          <p:cNvPr id="159" name="Google Shape;159;p25"/>
          <p:cNvSpPr txBox="1">
            <a:spLocks noGrp="1"/>
          </p:cNvSpPr>
          <p:nvPr>
            <p:ph type="body" idx="1"/>
          </p:nvPr>
        </p:nvSpPr>
        <p:spPr>
          <a:xfrm>
            <a:off x="544200" y="1399927"/>
            <a:ext cx="7886700" cy="2169900"/>
          </a:xfrm>
          <a:prstGeom prst="rect">
            <a:avLst/>
          </a:prstGeom>
        </p:spPr>
        <p:txBody>
          <a:bodyPr spcFirstLastPara="1" wrap="square" lIns="68575" tIns="34275" rIns="68575" bIns="34275" anchor="t" anchorCtr="0">
            <a:normAutofit fontScale="85000" lnSpcReduction="10000"/>
          </a:bodyPr>
          <a:lstStyle/>
          <a:p>
            <a:pPr marL="0" lvl="0" indent="0" algn="l" rtl="0">
              <a:spcBef>
                <a:spcPts val="800"/>
              </a:spcBef>
              <a:spcAft>
                <a:spcPts val="0"/>
              </a:spcAft>
              <a:buNone/>
            </a:pPr>
            <a:r>
              <a:rPr lang="en" sz="2634">
                <a:latin typeface="Caveat"/>
                <a:ea typeface="Caveat"/>
                <a:cs typeface="Caveat"/>
                <a:sym typeface="Caveat"/>
              </a:rPr>
              <a:t>Lastly, to end our event  we will be hosting an Enterprise Day w</a:t>
            </a:r>
            <a:r>
              <a:rPr lang="en" sz="2634">
                <a:solidFill>
                  <a:schemeClr val="dk1"/>
                </a:solidFill>
                <a:latin typeface="Caveat"/>
                <a:ea typeface="Caveat"/>
                <a:cs typeface="Caveat"/>
                <a:sym typeface="Caveat"/>
              </a:rPr>
              <a:t>hich is taking place on Friday 8th July, from 2pm. We hope that you will be able to come and enjoy a great afternoon of entertainment as the classes of St Margaret’s Primary C of E School show their brilliant entrepreneurial skills as they go head to head with their own business ideas to compete to raise money for charity. </a:t>
            </a:r>
            <a:r>
              <a:rPr lang="en" sz="2634">
                <a:latin typeface="Caveat"/>
                <a:ea typeface="Caveat"/>
                <a:cs typeface="Caveat"/>
                <a:sym typeface="Caveat"/>
              </a:rPr>
              <a:t>Bring your purses and wallets and come and be entertained.  </a:t>
            </a:r>
            <a:endParaRPr sz="2634">
              <a:latin typeface="Caveat"/>
              <a:ea typeface="Caveat"/>
              <a:cs typeface="Caveat"/>
              <a:sym typeface="Caveat"/>
            </a:endParaRPr>
          </a:p>
          <a:p>
            <a:pPr marL="0" lvl="0" indent="0" algn="l" rtl="0">
              <a:spcBef>
                <a:spcPts val="1200"/>
              </a:spcBef>
              <a:spcAft>
                <a:spcPts val="1200"/>
              </a:spcAft>
              <a:buNone/>
            </a:pPr>
            <a:endParaRPr/>
          </a:p>
        </p:txBody>
      </p:sp>
      <p:pic>
        <p:nvPicPr>
          <p:cNvPr id="160" name="Google Shape;160;p25"/>
          <p:cNvPicPr preferRelativeResize="0"/>
          <p:nvPr/>
        </p:nvPicPr>
        <p:blipFill rotWithShape="1">
          <a:blip r:embed="rId3">
            <a:alphaModFix/>
          </a:blip>
          <a:srcRect t="7140" b="-7139"/>
          <a:stretch/>
        </p:blipFill>
        <p:spPr>
          <a:xfrm>
            <a:off x="0" y="3830750"/>
            <a:ext cx="9144000" cy="2063700"/>
          </a:xfrm>
          <a:prstGeom prst="rect">
            <a:avLst/>
          </a:prstGeom>
          <a:noFill/>
          <a:ln>
            <a:noFill/>
          </a:ln>
        </p:spPr>
      </p:pic>
      <p:pic>
        <p:nvPicPr>
          <p:cNvPr id="161" name="Google Shape;161;p25"/>
          <p:cNvPicPr preferRelativeResize="0"/>
          <p:nvPr/>
        </p:nvPicPr>
        <p:blipFill>
          <a:blip r:embed="rId4">
            <a:alphaModFix/>
          </a:blip>
          <a:stretch>
            <a:fillRect/>
          </a:stretch>
        </p:blipFill>
        <p:spPr>
          <a:xfrm>
            <a:off x="91500" y="145800"/>
            <a:ext cx="714575" cy="584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Aim</a:t>
            </a:r>
            <a:endParaRPr/>
          </a:p>
        </p:txBody>
      </p:sp>
      <p:sp>
        <p:nvSpPr>
          <p:cNvPr id="167" name="Google Shape;167;p26"/>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r>
              <a:rPr lang="en"/>
              <a:t>Aim to raise awareness and £3000 for charity to help support those in need.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Caveat"/>
                <a:ea typeface="Caveat"/>
                <a:cs typeface="Caveat"/>
                <a:sym typeface="Caveat"/>
              </a:rPr>
              <a:t>Our aim as a trust</a:t>
            </a:r>
            <a:endParaRPr b="1">
              <a:latin typeface="Caveat"/>
              <a:ea typeface="Caveat"/>
              <a:cs typeface="Caveat"/>
              <a:sym typeface="Caveat"/>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400" dirty="0">
                <a:latin typeface="Caveat"/>
                <a:ea typeface="Caveat"/>
                <a:cs typeface="Caveat"/>
                <a:sym typeface="Caveat"/>
              </a:rPr>
              <a:t>This summer, we will be starting a project around the theme of refugees and displacement all around the world. Our aim is to equip the children with the skills and knowledge around displacement, asylum seekers and refugees. As an ongoing problem around the world, we want our children to understand reasons why some people are forced to leave their homes to find safety elsewhere and what they can do to support them. We believe that, as a Christian school with a Christian vision, we need to show consideration to vulnerable communities and create change for those with the highest need.</a:t>
            </a:r>
            <a:endParaRPr sz="2400" dirty="0">
              <a:latin typeface="Caveat"/>
              <a:ea typeface="Caveat"/>
              <a:cs typeface="Caveat"/>
              <a:sym typeface="Caveat"/>
            </a:endParaRPr>
          </a:p>
        </p:txBody>
      </p:sp>
      <p:pic>
        <p:nvPicPr>
          <p:cNvPr id="70" name="Google Shape;70;p15"/>
          <p:cNvPicPr preferRelativeResize="0"/>
          <p:nvPr/>
        </p:nvPicPr>
        <p:blipFill>
          <a:blip r:embed="rId3">
            <a:alphaModFix/>
          </a:blip>
          <a:stretch>
            <a:fillRect/>
          </a:stretch>
        </p:blipFill>
        <p:spPr>
          <a:xfrm>
            <a:off x="5445025" y="185525"/>
            <a:ext cx="2945775" cy="908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434525" y="114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Caveat"/>
                <a:ea typeface="Caveat"/>
                <a:cs typeface="Caveat"/>
                <a:sym typeface="Caveat"/>
              </a:rPr>
              <a:t>Refugees in Barking and Dagenham breakdown</a:t>
            </a:r>
            <a:endParaRPr b="1">
              <a:latin typeface="Caveat"/>
              <a:ea typeface="Caveat"/>
              <a:cs typeface="Caveat"/>
              <a:sym typeface="Caveat"/>
            </a:endParaRPr>
          </a:p>
        </p:txBody>
      </p:sp>
      <p:sp>
        <p:nvSpPr>
          <p:cNvPr id="76" name="Google Shape;76;p16"/>
          <p:cNvSpPr txBox="1">
            <a:spLocks noGrp="1"/>
          </p:cNvSpPr>
          <p:nvPr>
            <p:ph type="body" idx="1"/>
          </p:nvPr>
        </p:nvSpPr>
        <p:spPr>
          <a:xfrm>
            <a:off x="58350" y="960550"/>
            <a:ext cx="411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100" dirty="0">
                <a:solidFill>
                  <a:schemeClr val="dk1"/>
                </a:solidFill>
                <a:highlight>
                  <a:srgbClr val="FFFFFF"/>
                </a:highlight>
                <a:latin typeface="Caveat"/>
                <a:ea typeface="Caveat"/>
                <a:cs typeface="Caveat"/>
                <a:sym typeface="Caveat"/>
              </a:rPr>
              <a:t>Asylum seeke</a:t>
            </a:r>
            <a:r>
              <a:rPr lang="en-GB" sz="2100" dirty="0">
                <a:solidFill>
                  <a:schemeClr val="dk1"/>
                </a:solidFill>
                <a:highlight>
                  <a:srgbClr val="FFFFFF"/>
                </a:highlight>
                <a:latin typeface="Caveat"/>
                <a:ea typeface="Caveat"/>
                <a:cs typeface="Caveat"/>
                <a:sym typeface="Caveat"/>
              </a:rPr>
              <a:t>r </a:t>
            </a:r>
            <a:r>
              <a:rPr lang="en" sz="2100" dirty="0">
                <a:solidFill>
                  <a:schemeClr val="dk1"/>
                </a:solidFill>
                <a:highlight>
                  <a:srgbClr val="FFFFFF"/>
                </a:highlight>
                <a:latin typeface="Caveat"/>
                <a:ea typeface="Caveat"/>
                <a:cs typeface="Caveat"/>
                <a:sym typeface="Caveat"/>
              </a:rPr>
              <a:t>means </a:t>
            </a:r>
            <a:r>
              <a:rPr lang="en-GB" sz="2100" dirty="0">
                <a:solidFill>
                  <a:schemeClr val="dk1"/>
                </a:solidFill>
                <a:highlight>
                  <a:srgbClr val="FFFFFF"/>
                </a:highlight>
                <a:latin typeface="Caveat"/>
                <a:ea typeface="Caveat"/>
                <a:cs typeface="Caveat"/>
                <a:sym typeface="Caveat"/>
              </a:rPr>
              <a:t>to be </a:t>
            </a:r>
            <a:r>
              <a:rPr lang="en" sz="2100" dirty="0">
                <a:solidFill>
                  <a:schemeClr val="dk1"/>
                </a:solidFill>
                <a:highlight>
                  <a:srgbClr val="FFFFFF"/>
                </a:highlight>
                <a:latin typeface="Caveat"/>
                <a:ea typeface="Caveat"/>
                <a:cs typeface="Caveat"/>
                <a:sym typeface="Caveat"/>
              </a:rPr>
              <a:t>a person who has applied for asylum under the 1951 Refugee Convention on the Status of Refugees on the grounds that they have a well-founded fear of persecution should they return to their home country.</a:t>
            </a:r>
            <a:endParaRPr sz="2100" dirty="0">
              <a:solidFill>
                <a:schemeClr val="dk1"/>
              </a:solidFill>
              <a:highlight>
                <a:srgbClr val="FFFFFF"/>
              </a:highlight>
              <a:latin typeface="Caveat"/>
              <a:ea typeface="Caveat"/>
              <a:cs typeface="Caveat"/>
              <a:sym typeface="Caveat"/>
            </a:endParaRPr>
          </a:p>
          <a:p>
            <a:pPr marL="0" lvl="0" indent="0" algn="l" rtl="0">
              <a:spcBef>
                <a:spcPts val="800"/>
              </a:spcBef>
              <a:spcAft>
                <a:spcPts val="0"/>
              </a:spcAft>
              <a:buClr>
                <a:schemeClr val="dk1"/>
              </a:buClr>
              <a:buSzPts val="1100"/>
              <a:buFont typeface="Arial"/>
              <a:buNone/>
            </a:pPr>
            <a:r>
              <a:rPr lang="en" sz="2100" dirty="0">
                <a:solidFill>
                  <a:schemeClr val="dk1"/>
                </a:solidFill>
                <a:highlight>
                  <a:srgbClr val="FFFFFF"/>
                </a:highlight>
                <a:latin typeface="Caveat"/>
                <a:ea typeface="Caveat"/>
                <a:cs typeface="Caveat"/>
                <a:sym typeface="Caveat"/>
              </a:rPr>
              <a:t>‘Refugee’ means an asylum seeker whose claim has been successful.</a:t>
            </a:r>
            <a:endParaRPr sz="2100" dirty="0">
              <a:solidFill>
                <a:schemeClr val="dk1"/>
              </a:solidFill>
              <a:highlight>
                <a:srgbClr val="FFFFFF"/>
              </a:highlight>
              <a:latin typeface="Caveat"/>
              <a:ea typeface="Caveat"/>
              <a:cs typeface="Caveat"/>
              <a:sym typeface="Caveat"/>
            </a:endParaRPr>
          </a:p>
          <a:p>
            <a:pPr marL="0" lvl="0" indent="0" algn="l" rtl="0">
              <a:spcBef>
                <a:spcPts val="800"/>
              </a:spcBef>
              <a:spcAft>
                <a:spcPts val="1200"/>
              </a:spcAft>
              <a:buNone/>
            </a:pPr>
            <a:endParaRPr dirty="0"/>
          </a:p>
        </p:txBody>
      </p:sp>
      <p:pic>
        <p:nvPicPr>
          <p:cNvPr id="77" name="Google Shape;77;p16"/>
          <p:cNvPicPr preferRelativeResize="0"/>
          <p:nvPr/>
        </p:nvPicPr>
        <p:blipFill rotWithShape="1">
          <a:blip r:embed="rId3">
            <a:alphaModFix/>
          </a:blip>
          <a:srcRect l="4645" r="21148" b="3984"/>
          <a:stretch/>
        </p:blipFill>
        <p:spPr>
          <a:xfrm>
            <a:off x="4285575" y="783050"/>
            <a:ext cx="4800076" cy="4252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57775" y="191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Caveat"/>
                <a:ea typeface="Caveat"/>
                <a:cs typeface="Caveat"/>
                <a:sym typeface="Caveat"/>
              </a:rPr>
              <a:t>Statistics </a:t>
            </a:r>
            <a:endParaRPr b="1">
              <a:latin typeface="Caveat"/>
              <a:ea typeface="Caveat"/>
              <a:cs typeface="Caveat"/>
              <a:sym typeface="Caveat"/>
            </a:endParaRPr>
          </a:p>
        </p:txBody>
      </p:sp>
      <p:sp>
        <p:nvSpPr>
          <p:cNvPr id="83" name="Google Shape;8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4" name="Google Shape;84;p17"/>
          <p:cNvPicPr preferRelativeResize="0"/>
          <p:nvPr/>
        </p:nvPicPr>
        <p:blipFill>
          <a:blip r:embed="rId3">
            <a:alphaModFix/>
          </a:blip>
          <a:stretch>
            <a:fillRect/>
          </a:stretch>
        </p:blipFill>
        <p:spPr>
          <a:xfrm>
            <a:off x="311700" y="835538"/>
            <a:ext cx="8520601" cy="40502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191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Caveat"/>
                <a:ea typeface="Caveat"/>
                <a:cs typeface="Caveat"/>
                <a:sym typeface="Caveat"/>
              </a:rPr>
              <a:t>What we are doing as a trust</a:t>
            </a:r>
            <a:endParaRPr b="1">
              <a:latin typeface="Caveat"/>
              <a:ea typeface="Caveat"/>
              <a:cs typeface="Caveat"/>
              <a:sym typeface="Caveat"/>
            </a:endParaRPr>
          </a:p>
        </p:txBody>
      </p:sp>
      <p:pic>
        <p:nvPicPr>
          <p:cNvPr id="90" name="Google Shape;90;p18"/>
          <p:cNvPicPr preferRelativeResize="0"/>
          <p:nvPr/>
        </p:nvPicPr>
        <p:blipFill rotWithShape="1">
          <a:blip r:embed="rId3">
            <a:alphaModFix/>
          </a:blip>
          <a:srcRect/>
          <a:stretch/>
        </p:blipFill>
        <p:spPr>
          <a:xfrm>
            <a:off x="5961157" y="887949"/>
            <a:ext cx="3086100" cy="783431"/>
          </a:xfrm>
          <a:prstGeom prst="rect">
            <a:avLst/>
          </a:prstGeom>
          <a:noFill/>
          <a:ln>
            <a:noFill/>
          </a:ln>
        </p:spPr>
      </p:pic>
      <p:pic>
        <p:nvPicPr>
          <p:cNvPr id="91" name="Google Shape;91;p18"/>
          <p:cNvPicPr preferRelativeResize="0"/>
          <p:nvPr/>
        </p:nvPicPr>
        <p:blipFill rotWithShape="1">
          <a:blip r:embed="rId4">
            <a:alphaModFix/>
          </a:blip>
          <a:srcRect/>
          <a:stretch/>
        </p:blipFill>
        <p:spPr>
          <a:xfrm>
            <a:off x="2414429" y="954033"/>
            <a:ext cx="3086100" cy="651272"/>
          </a:xfrm>
          <a:prstGeom prst="rect">
            <a:avLst/>
          </a:prstGeom>
          <a:noFill/>
          <a:ln>
            <a:noFill/>
          </a:ln>
        </p:spPr>
      </p:pic>
      <p:pic>
        <p:nvPicPr>
          <p:cNvPr id="92" name="Google Shape;92;p18"/>
          <p:cNvPicPr preferRelativeResize="0"/>
          <p:nvPr/>
        </p:nvPicPr>
        <p:blipFill rotWithShape="1">
          <a:blip r:embed="rId5">
            <a:alphaModFix/>
          </a:blip>
          <a:srcRect/>
          <a:stretch/>
        </p:blipFill>
        <p:spPr>
          <a:xfrm>
            <a:off x="612465" y="763722"/>
            <a:ext cx="1485900" cy="1440656"/>
          </a:xfrm>
          <a:prstGeom prst="rect">
            <a:avLst/>
          </a:prstGeom>
          <a:noFill/>
          <a:ln>
            <a:noFill/>
          </a:ln>
        </p:spPr>
      </p:pic>
      <p:sp>
        <p:nvSpPr>
          <p:cNvPr id="93" name="Google Shape;93;p18"/>
          <p:cNvSpPr txBox="1"/>
          <p:nvPr/>
        </p:nvSpPr>
        <p:spPr>
          <a:xfrm>
            <a:off x="506675" y="2402875"/>
            <a:ext cx="77844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Caveat"/>
                <a:ea typeface="Caveat"/>
                <a:cs typeface="Caveat"/>
                <a:sym typeface="Caveat"/>
              </a:rPr>
              <a:t>Educating our children about the current climate so they can make informed decisions </a:t>
            </a:r>
            <a:endParaRPr sz="2200">
              <a:latin typeface="Caveat"/>
              <a:ea typeface="Caveat"/>
              <a:cs typeface="Caveat"/>
              <a:sym typeface="Caveat"/>
            </a:endParaRPr>
          </a:p>
          <a:p>
            <a:pPr marL="0" lvl="0" indent="0" algn="l" rtl="0">
              <a:spcBef>
                <a:spcPts val="0"/>
              </a:spcBef>
              <a:spcAft>
                <a:spcPts val="0"/>
              </a:spcAft>
              <a:buNone/>
            </a:pPr>
            <a:endParaRPr sz="2200">
              <a:latin typeface="Caveat"/>
              <a:ea typeface="Caveat"/>
              <a:cs typeface="Caveat"/>
              <a:sym typeface="Caveat"/>
            </a:endParaRPr>
          </a:p>
          <a:p>
            <a:pPr marL="0" lvl="0" indent="0" algn="l" rtl="0">
              <a:spcBef>
                <a:spcPts val="0"/>
              </a:spcBef>
              <a:spcAft>
                <a:spcPts val="0"/>
              </a:spcAft>
              <a:buNone/>
            </a:pPr>
            <a:r>
              <a:rPr lang="en" sz="2200">
                <a:latin typeface="Caveat"/>
                <a:ea typeface="Caveat"/>
                <a:cs typeface="Caveat"/>
                <a:sym typeface="Caveat"/>
              </a:rPr>
              <a:t>Working with charities to house refugees </a:t>
            </a:r>
            <a:endParaRPr sz="2200">
              <a:latin typeface="Caveat"/>
              <a:ea typeface="Caveat"/>
              <a:cs typeface="Caveat"/>
              <a:sym typeface="Caveat"/>
            </a:endParaRPr>
          </a:p>
          <a:p>
            <a:pPr marL="0" lvl="0" indent="0" algn="l" rtl="0">
              <a:spcBef>
                <a:spcPts val="0"/>
              </a:spcBef>
              <a:spcAft>
                <a:spcPts val="0"/>
              </a:spcAft>
              <a:buNone/>
            </a:pPr>
            <a:endParaRPr sz="2200">
              <a:latin typeface="Caveat"/>
              <a:ea typeface="Caveat"/>
              <a:cs typeface="Caveat"/>
              <a:sym typeface="Caveat"/>
            </a:endParaRPr>
          </a:p>
          <a:p>
            <a:pPr marL="0" lvl="0" indent="0" algn="l" rtl="0">
              <a:spcBef>
                <a:spcPts val="0"/>
              </a:spcBef>
              <a:spcAft>
                <a:spcPts val="0"/>
              </a:spcAft>
              <a:buNone/>
            </a:pPr>
            <a:r>
              <a:rPr lang="en" sz="2200">
                <a:latin typeface="Caveat"/>
                <a:ea typeface="Caveat"/>
                <a:cs typeface="Caveat"/>
                <a:sym typeface="Caveat"/>
              </a:rPr>
              <a:t>Supporting refugees and asylum seekers by raising money and donating clothes and food.  </a:t>
            </a:r>
            <a:endParaRPr sz="2200">
              <a:latin typeface="Caveat"/>
              <a:ea typeface="Caveat"/>
              <a:cs typeface="Caveat"/>
              <a:sym typeface="Cave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932113" y="259108"/>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aveat"/>
                <a:ea typeface="Caveat"/>
                <a:cs typeface="Caveat"/>
                <a:sym typeface="Caveat"/>
              </a:rPr>
              <a:t>St. Margaret’s vision</a:t>
            </a:r>
            <a:endParaRPr b="1">
              <a:latin typeface="Caveat"/>
              <a:ea typeface="Caveat"/>
              <a:cs typeface="Caveat"/>
              <a:sym typeface="Caveat"/>
            </a:endParaRPr>
          </a:p>
        </p:txBody>
      </p:sp>
      <p:sp>
        <p:nvSpPr>
          <p:cNvPr id="99" name="Google Shape;99;p19"/>
          <p:cNvSpPr txBox="1">
            <a:spLocks noGrp="1"/>
          </p:cNvSpPr>
          <p:nvPr>
            <p:ph type="body" idx="1"/>
          </p:nvPr>
        </p:nvSpPr>
        <p:spPr>
          <a:xfrm>
            <a:off x="628650" y="1115705"/>
            <a:ext cx="7886700" cy="2508000"/>
          </a:xfrm>
          <a:prstGeom prst="rect">
            <a:avLst/>
          </a:prstGeom>
          <a:noFill/>
          <a:ln>
            <a:noFill/>
          </a:ln>
        </p:spPr>
        <p:txBody>
          <a:bodyPr spcFirstLastPara="1" wrap="square" lIns="68575" tIns="34275" rIns="68575" bIns="34275" anchor="t" anchorCtr="0">
            <a:normAutofit fontScale="77500" lnSpcReduction="20000"/>
          </a:bodyPr>
          <a:lstStyle/>
          <a:p>
            <a:pPr marL="0" lvl="0" indent="0" algn="l" rtl="0">
              <a:lnSpc>
                <a:spcPct val="90000"/>
              </a:lnSpc>
              <a:spcBef>
                <a:spcPts val="0"/>
              </a:spcBef>
              <a:spcAft>
                <a:spcPts val="0"/>
              </a:spcAft>
              <a:buClr>
                <a:schemeClr val="dk1"/>
              </a:buClr>
              <a:buSzPct val="78342"/>
              <a:buNone/>
            </a:pPr>
            <a:r>
              <a:rPr lang="en" sz="2680">
                <a:latin typeface="Caveat SemiBold"/>
                <a:ea typeface="Caveat SemiBold"/>
                <a:cs typeface="Caveat SemiBold"/>
                <a:sym typeface="Caveat SemiBold"/>
              </a:rPr>
              <a:t>Training children to be confident, independent learners with enquiring minds, a life-long love of learning and an approach to life that reflects core biblical values and principles.</a:t>
            </a:r>
            <a:endParaRPr sz="2680">
              <a:latin typeface="Caveat SemiBold"/>
              <a:ea typeface="Caveat SemiBold"/>
              <a:cs typeface="Caveat SemiBold"/>
              <a:sym typeface="Caveat SemiBold"/>
            </a:endParaRPr>
          </a:p>
          <a:p>
            <a:pPr marL="0" lvl="0" indent="0" algn="l" rtl="0">
              <a:lnSpc>
                <a:spcPct val="90000"/>
              </a:lnSpc>
              <a:spcBef>
                <a:spcPts val="800"/>
              </a:spcBef>
              <a:spcAft>
                <a:spcPts val="0"/>
              </a:spcAft>
              <a:buClr>
                <a:schemeClr val="dk1"/>
              </a:buClr>
              <a:buSzPct val="78342"/>
              <a:buNone/>
            </a:pPr>
            <a:endParaRPr sz="2680">
              <a:latin typeface="Caveat SemiBold"/>
              <a:ea typeface="Caveat SemiBold"/>
              <a:cs typeface="Caveat SemiBold"/>
              <a:sym typeface="Caveat SemiBold"/>
            </a:endParaRPr>
          </a:p>
          <a:p>
            <a:pPr marL="0" lvl="0" indent="0" algn="l" rtl="0">
              <a:lnSpc>
                <a:spcPct val="90000"/>
              </a:lnSpc>
              <a:spcBef>
                <a:spcPts val="800"/>
              </a:spcBef>
              <a:spcAft>
                <a:spcPts val="0"/>
              </a:spcAft>
              <a:buClr>
                <a:schemeClr val="dk1"/>
              </a:buClr>
              <a:buSzPct val="78342"/>
              <a:buNone/>
            </a:pPr>
            <a:r>
              <a:rPr lang="en" sz="2680">
                <a:latin typeface="Caveat SemiBold"/>
                <a:ea typeface="Caveat SemiBold"/>
                <a:cs typeface="Caveat SemiBold"/>
                <a:sym typeface="Caveat SemiBold"/>
              </a:rPr>
              <a:t>Christian vision:</a:t>
            </a:r>
            <a:endParaRPr sz="2680">
              <a:latin typeface="Caveat SemiBold"/>
              <a:ea typeface="Caveat SemiBold"/>
              <a:cs typeface="Caveat SemiBold"/>
              <a:sym typeface="Caveat SemiBold"/>
            </a:endParaRPr>
          </a:p>
          <a:p>
            <a:pPr marL="0" lvl="0" indent="0" algn="l" rtl="0">
              <a:lnSpc>
                <a:spcPct val="90000"/>
              </a:lnSpc>
              <a:spcBef>
                <a:spcPts val="800"/>
              </a:spcBef>
              <a:spcAft>
                <a:spcPts val="0"/>
              </a:spcAft>
              <a:buClr>
                <a:schemeClr val="dk1"/>
              </a:buClr>
              <a:buSzPct val="78342"/>
              <a:buNone/>
            </a:pPr>
            <a:r>
              <a:rPr lang="en" sz="2680">
                <a:latin typeface="Caveat SemiBold"/>
                <a:ea typeface="Caveat SemiBold"/>
                <a:cs typeface="Caveat SemiBold"/>
                <a:sym typeface="Caveat SemiBold"/>
              </a:rPr>
              <a:t>Proverbs 22:6 'Train up a child in the way he should go: and when he is old, he will not depart from it.' </a:t>
            </a:r>
            <a:endParaRPr sz="2680">
              <a:latin typeface="Caveat SemiBold"/>
              <a:ea typeface="Caveat SemiBold"/>
              <a:cs typeface="Caveat SemiBold"/>
              <a:sym typeface="Caveat SemiBold"/>
            </a:endParaRPr>
          </a:p>
          <a:p>
            <a:pPr marL="0" lvl="0" indent="0" algn="l" rtl="0">
              <a:lnSpc>
                <a:spcPct val="90000"/>
              </a:lnSpc>
              <a:spcBef>
                <a:spcPts val="800"/>
              </a:spcBef>
              <a:spcAft>
                <a:spcPts val="0"/>
              </a:spcAft>
              <a:buClr>
                <a:schemeClr val="dk1"/>
              </a:buClr>
              <a:buSzPct val="116666"/>
              <a:buNone/>
            </a:pPr>
            <a:endParaRPr/>
          </a:p>
          <a:p>
            <a:pPr marL="0" lvl="0" indent="0" algn="l" rtl="0">
              <a:lnSpc>
                <a:spcPct val="90000"/>
              </a:lnSpc>
              <a:spcBef>
                <a:spcPts val="800"/>
              </a:spcBef>
              <a:spcAft>
                <a:spcPts val="1200"/>
              </a:spcAft>
              <a:buClr>
                <a:schemeClr val="dk1"/>
              </a:buClr>
              <a:buSzPct val="116666"/>
              <a:buNone/>
            </a:pPr>
            <a:endParaRPr/>
          </a:p>
        </p:txBody>
      </p:sp>
      <p:pic>
        <p:nvPicPr>
          <p:cNvPr id="100" name="Google Shape;100;p19"/>
          <p:cNvPicPr preferRelativeResize="0"/>
          <p:nvPr/>
        </p:nvPicPr>
        <p:blipFill rotWithShape="1">
          <a:blip r:embed="rId3">
            <a:alphaModFix/>
          </a:blip>
          <a:srcRect/>
          <a:stretch/>
        </p:blipFill>
        <p:spPr>
          <a:xfrm>
            <a:off x="3629465" y="3281872"/>
            <a:ext cx="1485900" cy="1440656"/>
          </a:xfrm>
          <a:prstGeom prst="rect">
            <a:avLst/>
          </a:prstGeom>
          <a:noFill/>
          <a:ln>
            <a:noFill/>
          </a:ln>
        </p:spPr>
      </p:pic>
      <p:pic>
        <p:nvPicPr>
          <p:cNvPr id="101" name="Google Shape;101;p19"/>
          <p:cNvPicPr preferRelativeResize="0"/>
          <p:nvPr/>
        </p:nvPicPr>
        <p:blipFill>
          <a:blip r:embed="rId4">
            <a:alphaModFix/>
          </a:blip>
          <a:stretch>
            <a:fillRect/>
          </a:stretch>
        </p:blipFill>
        <p:spPr>
          <a:xfrm>
            <a:off x="91500" y="145800"/>
            <a:ext cx="714575" cy="584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7881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300" b="1">
                <a:latin typeface="Caveat"/>
                <a:ea typeface="Caveat"/>
                <a:cs typeface="Caveat"/>
                <a:sym typeface="Caveat"/>
              </a:rPr>
              <a:t>We Cannot Walk Alone Literacy  lessons</a:t>
            </a:r>
            <a:endParaRPr sz="3300" b="1">
              <a:latin typeface="Caveat"/>
              <a:ea typeface="Caveat"/>
              <a:cs typeface="Caveat"/>
              <a:sym typeface="Caveat"/>
            </a:endParaRPr>
          </a:p>
        </p:txBody>
      </p:sp>
      <p:sp>
        <p:nvSpPr>
          <p:cNvPr id="107" name="Google Shape;107;p20"/>
          <p:cNvSpPr txBox="1">
            <a:spLocks noGrp="1"/>
          </p:cNvSpPr>
          <p:nvPr>
            <p:ph type="body" idx="1"/>
          </p:nvPr>
        </p:nvSpPr>
        <p:spPr>
          <a:xfrm>
            <a:off x="828250" y="803975"/>
            <a:ext cx="8490600" cy="2294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2400">
                <a:latin typeface="Caveat"/>
                <a:ea typeface="Caveat"/>
                <a:cs typeface="Caveat"/>
                <a:sym typeface="Caveat"/>
              </a:rPr>
              <a:t>Children will be participating in a range of lessons where we will be focusing on key books that surround these topics. Our reading and writing lessons will tune into books that will engage children about the topic.</a:t>
            </a:r>
            <a:r>
              <a:rPr lang="en"/>
              <a:t> </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08" name="Google Shape;108;p20"/>
          <p:cNvPicPr preferRelativeResize="0"/>
          <p:nvPr/>
        </p:nvPicPr>
        <p:blipFill>
          <a:blip r:embed="rId3">
            <a:alphaModFix/>
          </a:blip>
          <a:stretch>
            <a:fillRect/>
          </a:stretch>
        </p:blipFill>
        <p:spPr>
          <a:xfrm>
            <a:off x="4769576" y="3569750"/>
            <a:ext cx="1908475" cy="1431101"/>
          </a:xfrm>
          <a:prstGeom prst="rect">
            <a:avLst/>
          </a:prstGeom>
          <a:noFill/>
          <a:ln>
            <a:noFill/>
          </a:ln>
        </p:spPr>
      </p:pic>
      <p:pic>
        <p:nvPicPr>
          <p:cNvPr id="109" name="Google Shape;109;p20"/>
          <p:cNvPicPr preferRelativeResize="0"/>
          <p:nvPr/>
        </p:nvPicPr>
        <p:blipFill>
          <a:blip r:embed="rId4">
            <a:alphaModFix/>
          </a:blip>
          <a:stretch>
            <a:fillRect/>
          </a:stretch>
        </p:blipFill>
        <p:spPr>
          <a:xfrm>
            <a:off x="7392948" y="3373150"/>
            <a:ext cx="1281874" cy="1571098"/>
          </a:xfrm>
          <a:prstGeom prst="rect">
            <a:avLst/>
          </a:prstGeom>
          <a:noFill/>
          <a:ln>
            <a:noFill/>
          </a:ln>
        </p:spPr>
      </p:pic>
      <p:sp>
        <p:nvSpPr>
          <p:cNvPr id="110" name="Google Shape;110;p20"/>
          <p:cNvSpPr txBox="1"/>
          <p:nvPr/>
        </p:nvSpPr>
        <p:spPr>
          <a:xfrm>
            <a:off x="6034000" y="2258088"/>
            <a:ext cx="30000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Caveat"/>
                <a:ea typeface="Caveat"/>
                <a:cs typeface="Caveat"/>
                <a:sym typeface="Caveat"/>
              </a:rPr>
              <a:t>Year 2 The Journey – Francesca Sanna and Wisp – Zana Fraillon and Grahame Baker Smith</a:t>
            </a:r>
            <a:endParaRPr sz="1700">
              <a:latin typeface="Caveat"/>
              <a:ea typeface="Caveat"/>
              <a:cs typeface="Caveat"/>
              <a:sym typeface="Caveat"/>
            </a:endParaRPr>
          </a:p>
        </p:txBody>
      </p:sp>
      <p:pic>
        <p:nvPicPr>
          <p:cNvPr id="111" name="Google Shape;111;p20"/>
          <p:cNvPicPr preferRelativeResize="0"/>
          <p:nvPr/>
        </p:nvPicPr>
        <p:blipFill>
          <a:blip r:embed="rId5">
            <a:alphaModFix/>
          </a:blip>
          <a:stretch>
            <a:fillRect/>
          </a:stretch>
        </p:blipFill>
        <p:spPr>
          <a:xfrm>
            <a:off x="470249" y="3609250"/>
            <a:ext cx="1953581" cy="1098900"/>
          </a:xfrm>
          <a:prstGeom prst="rect">
            <a:avLst/>
          </a:prstGeom>
          <a:noFill/>
          <a:ln>
            <a:noFill/>
          </a:ln>
        </p:spPr>
      </p:pic>
      <p:pic>
        <p:nvPicPr>
          <p:cNvPr id="112" name="Google Shape;112;p20"/>
          <p:cNvPicPr preferRelativeResize="0"/>
          <p:nvPr/>
        </p:nvPicPr>
        <p:blipFill>
          <a:blip r:embed="rId6">
            <a:alphaModFix/>
          </a:blip>
          <a:stretch>
            <a:fillRect/>
          </a:stretch>
        </p:blipFill>
        <p:spPr>
          <a:xfrm>
            <a:off x="529700" y="2010175"/>
            <a:ext cx="1465449" cy="1465449"/>
          </a:xfrm>
          <a:prstGeom prst="rect">
            <a:avLst/>
          </a:prstGeom>
          <a:noFill/>
          <a:ln>
            <a:noFill/>
          </a:ln>
        </p:spPr>
      </p:pic>
      <p:sp>
        <p:nvSpPr>
          <p:cNvPr id="113" name="Google Shape;113;p20"/>
          <p:cNvSpPr txBox="1"/>
          <p:nvPr/>
        </p:nvSpPr>
        <p:spPr>
          <a:xfrm>
            <a:off x="2464275" y="2192500"/>
            <a:ext cx="1381800" cy="1916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1200"/>
              </a:spcAft>
              <a:buNone/>
            </a:pPr>
            <a:r>
              <a:rPr lang="en" sz="2300">
                <a:solidFill>
                  <a:schemeClr val="dk2"/>
                </a:solidFill>
                <a:latin typeface="Caveat"/>
                <a:ea typeface="Caveat"/>
                <a:cs typeface="Caveat"/>
                <a:sym typeface="Caveat"/>
              </a:rPr>
              <a:t>Year 1 </a:t>
            </a:r>
            <a:r>
              <a:rPr lang="en" sz="1700">
                <a:solidFill>
                  <a:schemeClr val="dk1"/>
                </a:solidFill>
                <a:latin typeface="Caveat"/>
                <a:ea typeface="Caveat"/>
                <a:cs typeface="Caveat"/>
                <a:sym typeface="Caveat"/>
              </a:rPr>
              <a:t>My name is not refugee – Kate Milner and Refuge – Anne Booth and Sam Usher</a:t>
            </a:r>
            <a:endParaRPr sz="1900">
              <a:latin typeface="Caveat"/>
              <a:ea typeface="Caveat"/>
              <a:cs typeface="Caveat"/>
              <a:sym typeface="Caveat"/>
            </a:endParaRPr>
          </a:p>
        </p:txBody>
      </p:sp>
      <p:pic>
        <p:nvPicPr>
          <p:cNvPr id="114" name="Google Shape;114;p20"/>
          <p:cNvPicPr preferRelativeResize="0"/>
          <p:nvPr/>
        </p:nvPicPr>
        <p:blipFill>
          <a:blip r:embed="rId7">
            <a:alphaModFix/>
          </a:blip>
          <a:stretch>
            <a:fillRect/>
          </a:stretch>
        </p:blipFill>
        <p:spPr>
          <a:xfrm>
            <a:off x="91500" y="145800"/>
            <a:ext cx="714575" cy="584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843625" y="895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Caveat"/>
                <a:ea typeface="Caveat"/>
                <a:cs typeface="Caveat"/>
                <a:sym typeface="Caveat"/>
              </a:rPr>
              <a:t>We Cannot Walk Alone KS2 Literacy lessons</a:t>
            </a:r>
            <a:endParaRPr b="1">
              <a:latin typeface="Caveat"/>
              <a:ea typeface="Caveat"/>
              <a:cs typeface="Caveat"/>
              <a:sym typeface="Caveat"/>
            </a:endParaRPr>
          </a:p>
        </p:txBody>
      </p:sp>
      <p:pic>
        <p:nvPicPr>
          <p:cNvPr id="120" name="Google Shape;120;p21"/>
          <p:cNvPicPr preferRelativeResize="0"/>
          <p:nvPr/>
        </p:nvPicPr>
        <p:blipFill>
          <a:blip r:embed="rId3">
            <a:alphaModFix/>
          </a:blip>
          <a:stretch>
            <a:fillRect/>
          </a:stretch>
        </p:blipFill>
        <p:spPr>
          <a:xfrm>
            <a:off x="7694225" y="3109150"/>
            <a:ext cx="1212650" cy="1865611"/>
          </a:xfrm>
          <a:prstGeom prst="rect">
            <a:avLst/>
          </a:prstGeom>
          <a:noFill/>
          <a:ln>
            <a:noFill/>
          </a:ln>
        </p:spPr>
      </p:pic>
      <p:pic>
        <p:nvPicPr>
          <p:cNvPr id="121" name="Google Shape;121;p21"/>
          <p:cNvPicPr preferRelativeResize="0"/>
          <p:nvPr/>
        </p:nvPicPr>
        <p:blipFill>
          <a:blip r:embed="rId4">
            <a:alphaModFix/>
          </a:blip>
          <a:stretch>
            <a:fillRect/>
          </a:stretch>
        </p:blipFill>
        <p:spPr>
          <a:xfrm>
            <a:off x="6316300" y="1468438"/>
            <a:ext cx="1212650" cy="1845715"/>
          </a:xfrm>
          <a:prstGeom prst="rect">
            <a:avLst/>
          </a:prstGeom>
          <a:noFill/>
          <a:ln>
            <a:noFill/>
          </a:ln>
        </p:spPr>
      </p:pic>
      <p:sp>
        <p:nvSpPr>
          <p:cNvPr id="122" name="Google Shape;122;p21"/>
          <p:cNvSpPr txBox="1"/>
          <p:nvPr/>
        </p:nvSpPr>
        <p:spPr>
          <a:xfrm>
            <a:off x="7528950" y="1911550"/>
            <a:ext cx="1543200" cy="1237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1200"/>
              </a:spcAft>
              <a:buNone/>
            </a:pPr>
            <a:r>
              <a:rPr lang="en" sz="2000">
                <a:solidFill>
                  <a:schemeClr val="dk2"/>
                </a:solidFill>
                <a:latin typeface="Caveat"/>
                <a:ea typeface="Caveat"/>
                <a:cs typeface="Caveat"/>
                <a:sym typeface="Caveat"/>
              </a:rPr>
              <a:t>Year 6 </a:t>
            </a:r>
            <a:r>
              <a:rPr lang="en">
                <a:solidFill>
                  <a:schemeClr val="dk1"/>
                </a:solidFill>
                <a:latin typeface="Caveat"/>
                <a:ea typeface="Caveat"/>
                <a:cs typeface="Caveat"/>
                <a:sym typeface="Caveat"/>
              </a:rPr>
              <a:t>Refugee boy – Benjamin Zephaniah and Illegal – Eoin Colfer and Andrew Donkin</a:t>
            </a:r>
            <a:endParaRPr sz="2000">
              <a:solidFill>
                <a:schemeClr val="dk2"/>
              </a:solidFill>
              <a:latin typeface="Caveat"/>
              <a:ea typeface="Caveat"/>
              <a:cs typeface="Caveat"/>
              <a:sym typeface="Caveat"/>
            </a:endParaRPr>
          </a:p>
        </p:txBody>
      </p:sp>
      <p:pic>
        <p:nvPicPr>
          <p:cNvPr id="123" name="Google Shape;123;p21"/>
          <p:cNvPicPr preferRelativeResize="0"/>
          <p:nvPr/>
        </p:nvPicPr>
        <p:blipFill>
          <a:blip r:embed="rId5">
            <a:alphaModFix/>
          </a:blip>
          <a:stretch>
            <a:fillRect/>
          </a:stretch>
        </p:blipFill>
        <p:spPr>
          <a:xfrm>
            <a:off x="4540774" y="3126200"/>
            <a:ext cx="1212650" cy="1831496"/>
          </a:xfrm>
          <a:prstGeom prst="rect">
            <a:avLst/>
          </a:prstGeom>
          <a:noFill/>
          <a:ln>
            <a:noFill/>
          </a:ln>
        </p:spPr>
      </p:pic>
      <p:sp>
        <p:nvSpPr>
          <p:cNvPr id="124" name="Google Shape;124;p21"/>
          <p:cNvSpPr txBox="1"/>
          <p:nvPr/>
        </p:nvSpPr>
        <p:spPr>
          <a:xfrm>
            <a:off x="3227975" y="3623250"/>
            <a:ext cx="1312800" cy="1154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1200"/>
              </a:spcAft>
              <a:buNone/>
            </a:pPr>
            <a:r>
              <a:rPr lang="en" sz="2200">
                <a:solidFill>
                  <a:schemeClr val="dk2"/>
                </a:solidFill>
                <a:latin typeface="Caveat"/>
                <a:ea typeface="Caveat"/>
                <a:cs typeface="Caveat"/>
                <a:sym typeface="Caveat"/>
              </a:rPr>
              <a:t>Year 5 </a:t>
            </a:r>
            <a:r>
              <a:rPr lang="en" sz="1600">
                <a:solidFill>
                  <a:schemeClr val="dk1"/>
                </a:solidFill>
                <a:latin typeface="Caveat"/>
                <a:ea typeface="Caveat"/>
                <a:cs typeface="Caveat"/>
                <a:sym typeface="Caveat"/>
              </a:rPr>
              <a:t>The boy at the back of the class – Onjali Q. Rauf</a:t>
            </a:r>
            <a:endParaRPr sz="1800">
              <a:latin typeface="Caveat"/>
              <a:ea typeface="Caveat"/>
              <a:cs typeface="Caveat"/>
              <a:sym typeface="Caveat"/>
            </a:endParaRPr>
          </a:p>
        </p:txBody>
      </p:sp>
      <p:pic>
        <p:nvPicPr>
          <p:cNvPr id="125" name="Google Shape;125;p21"/>
          <p:cNvPicPr preferRelativeResize="0"/>
          <p:nvPr/>
        </p:nvPicPr>
        <p:blipFill>
          <a:blip r:embed="rId6">
            <a:alphaModFix/>
          </a:blip>
          <a:stretch>
            <a:fillRect/>
          </a:stretch>
        </p:blipFill>
        <p:spPr>
          <a:xfrm>
            <a:off x="1476020" y="3314150"/>
            <a:ext cx="1123950" cy="1726288"/>
          </a:xfrm>
          <a:prstGeom prst="rect">
            <a:avLst/>
          </a:prstGeom>
          <a:noFill/>
          <a:ln>
            <a:noFill/>
          </a:ln>
        </p:spPr>
      </p:pic>
      <p:sp>
        <p:nvSpPr>
          <p:cNvPr id="126" name="Google Shape;126;p21"/>
          <p:cNvSpPr txBox="1"/>
          <p:nvPr/>
        </p:nvSpPr>
        <p:spPr>
          <a:xfrm>
            <a:off x="207300" y="3423875"/>
            <a:ext cx="1312800" cy="974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1200"/>
              </a:spcAft>
              <a:buNone/>
            </a:pPr>
            <a:r>
              <a:rPr lang="en" sz="2300">
                <a:solidFill>
                  <a:schemeClr val="dk2"/>
                </a:solidFill>
                <a:latin typeface="Caveat"/>
                <a:ea typeface="Caveat"/>
                <a:cs typeface="Caveat"/>
                <a:sym typeface="Caveat"/>
              </a:rPr>
              <a:t>Year 4 </a:t>
            </a:r>
            <a:r>
              <a:rPr lang="en" sz="1700">
                <a:solidFill>
                  <a:schemeClr val="dk1"/>
                </a:solidFill>
                <a:latin typeface="Caveat"/>
                <a:ea typeface="Caveat"/>
                <a:cs typeface="Caveat"/>
                <a:sym typeface="Caveat"/>
              </a:rPr>
              <a:t>On the move – Michael Rosen </a:t>
            </a:r>
            <a:endParaRPr sz="1900">
              <a:latin typeface="Caveat"/>
              <a:ea typeface="Caveat"/>
              <a:cs typeface="Caveat"/>
              <a:sym typeface="Caveat"/>
            </a:endParaRPr>
          </a:p>
        </p:txBody>
      </p:sp>
      <p:pic>
        <p:nvPicPr>
          <p:cNvPr id="127" name="Google Shape;127;p21"/>
          <p:cNvPicPr preferRelativeResize="0"/>
          <p:nvPr/>
        </p:nvPicPr>
        <p:blipFill>
          <a:blip r:embed="rId7">
            <a:alphaModFix/>
          </a:blip>
          <a:stretch>
            <a:fillRect/>
          </a:stretch>
        </p:blipFill>
        <p:spPr>
          <a:xfrm>
            <a:off x="2659150" y="1187544"/>
            <a:ext cx="1424422" cy="1865600"/>
          </a:xfrm>
          <a:prstGeom prst="rect">
            <a:avLst/>
          </a:prstGeom>
          <a:noFill/>
          <a:ln>
            <a:noFill/>
          </a:ln>
        </p:spPr>
      </p:pic>
      <p:sp>
        <p:nvSpPr>
          <p:cNvPr id="128" name="Google Shape;128;p21"/>
          <p:cNvSpPr txBox="1"/>
          <p:nvPr/>
        </p:nvSpPr>
        <p:spPr>
          <a:xfrm>
            <a:off x="373525" y="1187550"/>
            <a:ext cx="2118900" cy="1015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1200"/>
              </a:spcAft>
              <a:buNone/>
            </a:pPr>
            <a:r>
              <a:rPr lang="en" sz="2000">
                <a:solidFill>
                  <a:schemeClr val="dk2"/>
                </a:solidFill>
                <a:latin typeface="Caveat"/>
                <a:ea typeface="Caveat"/>
                <a:cs typeface="Caveat"/>
                <a:sym typeface="Caveat"/>
              </a:rPr>
              <a:t>Year 3 Azzi in between – Sarah Garland</a:t>
            </a:r>
            <a:endParaRPr sz="1600">
              <a:latin typeface="Caveat"/>
              <a:ea typeface="Caveat"/>
              <a:cs typeface="Caveat"/>
              <a:sym typeface="Caveat"/>
            </a:endParaRPr>
          </a:p>
        </p:txBody>
      </p:sp>
      <p:pic>
        <p:nvPicPr>
          <p:cNvPr id="129" name="Google Shape;129;p21"/>
          <p:cNvPicPr preferRelativeResize="0"/>
          <p:nvPr/>
        </p:nvPicPr>
        <p:blipFill>
          <a:blip r:embed="rId8">
            <a:alphaModFix/>
          </a:blip>
          <a:stretch>
            <a:fillRect/>
          </a:stretch>
        </p:blipFill>
        <p:spPr>
          <a:xfrm>
            <a:off x="91500" y="145800"/>
            <a:ext cx="714575" cy="584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3023850" y="1450925"/>
            <a:ext cx="2557200" cy="366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4110">
                <a:latin typeface="Caveat"/>
                <a:ea typeface="Caveat"/>
                <a:cs typeface="Caveat"/>
                <a:sym typeface="Caveat"/>
              </a:rPr>
              <a:t>How can you</a:t>
            </a:r>
            <a:endParaRPr sz="4110">
              <a:latin typeface="Caveat"/>
              <a:ea typeface="Caveat"/>
              <a:cs typeface="Caveat"/>
              <a:sym typeface="Caveat"/>
            </a:endParaRPr>
          </a:p>
        </p:txBody>
      </p:sp>
      <p:pic>
        <p:nvPicPr>
          <p:cNvPr id="135" name="Google Shape;135;p22"/>
          <p:cNvPicPr preferRelativeResize="0"/>
          <p:nvPr/>
        </p:nvPicPr>
        <p:blipFill>
          <a:blip r:embed="rId3">
            <a:alphaModFix/>
          </a:blip>
          <a:stretch>
            <a:fillRect/>
          </a:stretch>
        </p:blipFill>
        <p:spPr>
          <a:xfrm>
            <a:off x="2292112" y="1969925"/>
            <a:ext cx="4222025" cy="1837825"/>
          </a:xfrm>
          <a:prstGeom prst="rect">
            <a:avLst/>
          </a:prstGeom>
          <a:noFill/>
          <a:ln>
            <a:noFill/>
          </a:ln>
        </p:spPr>
      </p:pic>
      <p:sp>
        <p:nvSpPr>
          <p:cNvPr id="136" name="Google Shape;136;p22"/>
          <p:cNvSpPr txBox="1"/>
          <p:nvPr/>
        </p:nvSpPr>
        <p:spPr>
          <a:xfrm>
            <a:off x="6817050" y="3024700"/>
            <a:ext cx="44220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a:latin typeface="Caveat"/>
                <a:ea typeface="Caveat"/>
                <a:cs typeface="Caveat"/>
                <a:sym typeface="Caveat"/>
              </a:rPr>
              <a:t>?</a:t>
            </a:r>
            <a:endParaRPr sz="3500" b="1">
              <a:latin typeface="Caveat"/>
              <a:ea typeface="Caveat"/>
              <a:cs typeface="Caveat"/>
              <a:sym typeface="Caveat"/>
            </a:endParaRPr>
          </a:p>
        </p:txBody>
      </p:sp>
      <p:pic>
        <p:nvPicPr>
          <p:cNvPr id="137" name="Google Shape;137;p22"/>
          <p:cNvPicPr preferRelativeResize="0"/>
          <p:nvPr/>
        </p:nvPicPr>
        <p:blipFill>
          <a:blip r:embed="rId4">
            <a:alphaModFix/>
          </a:blip>
          <a:stretch>
            <a:fillRect/>
          </a:stretch>
        </p:blipFill>
        <p:spPr>
          <a:xfrm>
            <a:off x="91500" y="145800"/>
            <a:ext cx="714575" cy="5843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771</Words>
  <Application>Microsoft Office PowerPoint</Application>
  <PresentationFormat>On-screen Show (16:9)</PresentationFormat>
  <Paragraphs>44</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Caveat</vt:lpstr>
      <vt:lpstr>Calibri</vt:lpstr>
      <vt:lpstr>Arial</vt:lpstr>
      <vt:lpstr>Caveat SemiBold</vt:lpstr>
      <vt:lpstr>Simple Light</vt:lpstr>
      <vt:lpstr>We Cannot Walk Alone</vt:lpstr>
      <vt:lpstr>Our aim as a trust</vt:lpstr>
      <vt:lpstr>Refugees in Barking and Dagenham breakdown</vt:lpstr>
      <vt:lpstr>Statistics </vt:lpstr>
      <vt:lpstr>What we are doing as a trust</vt:lpstr>
      <vt:lpstr>St. Margaret’s vision</vt:lpstr>
      <vt:lpstr>We Cannot Walk Alone Literacy  lessons</vt:lpstr>
      <vt:lpstr>We Cannot Walk Alone KS2 Literacy lessons</vt:lpstr>
      <vt:lpstr>How can you</vt:lpstr>
      <vt:lpstr>We Cannot Walk Alone- Pupil Quiz Night! </vt:lpstr>
      <vt:lpstr>We Cannot Walk Alone Sponsored Walk </vt:lpstr>
      <vt:lpstr>We Cannot Walk Alone community Enterprise Day </vt:lpstr>
      <vt:lpstr>Aim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Cannot Walk Alone</dc:title>
  <dc:creator>User</dc:creator>
  <cp:lastModifiedBy>User</cp:lastModifiedBy>
  <cp:revision>2</cp:revision>
  <dcterms:modified xsi:type="dcterms:W3CDTF">2022-06-14T06:09:07Z</dcterms:modified>
</cp:coreProperties>
</file>